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380" r:id="rId2"/>
    <p:sldId id="702" r:id="rId3"/>
    <p:sldId id="703" r:id="rId4"/>
    <p:sldId id="715" r:id="rId5"/>
    <p:sldId id="707" r:id="rId6"/>
    <p:sldId id="705" r:id="rId7"/>
    <p:sldId id="704" r:id="rId8"/>
    <p:sldId id="706" r:id="rId9"/>
    <p:sldId id="708" r:id="rId10"/>
    <p:sldId id="709" r:id="rId11"/>
    <p:sldId id="710" r:id="rId12"/>
    <p:sldId id="714" r:id="rId13"/>
    <p:sldId id="711" r:id="rId14"/>
    <p:sldId id="673" r:id="rId15"/>
    <p:sldId id="670" r:id="rId16"/>
    <p:sldId id="672" r:id="rId17"/>
    <p:sldId id="721" r:id="rId18"/>
    <p:sldId id="677" r:id="rId19"/>
    <p:sldId id="678" r:id="rId20"/>
    <p:sldId id="679" r:id="rId21"/>
    <p:sldId id="682" r:id="rId22"/>
    <p:sldId id="683" r:id="rId23"/>
    <p:sldId id="680" r:id="rId24"/>
    <p:sldId id="716" r:id="rId25"/>
    <p:sldId id="717" r:id="rId26"/>
    <p:sldId id="718" r:id="rId27"/>
    <p:sldId id="699" r:id="rId28"/>
    <p:sldId id="694" r:id="rId29"/>
    <p:sldId id="695" r:id="rId30"/>
    <p:sldId id="698" r:id="rId31"/>
    <p:sldId id="700" r:id="rId32"/>
    <p:sldId id="701" r:id="rId33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3D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4" autoAdjust="0"/>
    <p:restoredTop sz="90000" autoAdjust="0"/>
  </p:normalViewPr>
  <p:slideViewPr>
    <p:cSldViewPr>
      <p:cViewPr varScale="1">
        <p:scale>
          <a:sx n="104" d="100"/>
          <a:sy n="104" d="100"/>
        </p:scale>
        <p:origin x="203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28.01.2018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541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6AC4-C3FE-4E70-88D1-136405B25267}" type="datetime1">
              <a:rPr lang="uk-UA" smtClean="0"/>
              <a:pPr/>
              <a:t>28.01.2018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5949-5AE9-41F1-B18C-DA1006B0E8CC}" type="datetime1">
              <a:rPr lang="uk-UA" smtClean="0"/>
              <a:pPr/>
              <a:t>28.01.2018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27C-94C5-4BA1-A89C-1C7570144B22}" type="datetime1">
              <a:rPr lang="uk-UA" smtClean="0"/>
              <a:pPr/>
              <a:t>28.01.2018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E168-B245-4D8D-8538-B29990DBF87B}" type="datetime1">
              <a:rPr lang="uk-UA" smtClean="0"/>
              <a:pPr/>
              <a:t>28.01.2018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AF6E-7007-4E61-B36E-794BF232B234}" type="datetime1">
              <a:rPr lang="uk-UA" smtClean="0"/>
              <a:pPr/>
              <a:t>28.01.2018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41DD-FE72-44AA-B946-B70892F1F5B7}" type="datetime1">
              <a:rPr lang="uk-UA" smtClean="0"/>
              <a:pPr/>
              <a:t>28.01.2018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DC7C-6CC4-4D1F-A21B-A650800E0532}" type="datetime1">
              <a:rPr lang="uk-UA" smtClean="0"/>
              <a:pPr/>
              <a:t>28.01.2018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53FA-BE70-4E9D-A1A2-A798C2E22C2C}" type="datetime1">
              <a:rPr lang="uk-UA" smtClean="0"/>
              <a:pPr/>
              <a:t>28.01.2018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9D1B-A194-48C6-B5A1-4C29D0F81227}" type="datetime1">
              <a:rPr lang="uk-UA" smtClean="0"/>
              <a:pPr/>
              <a:t>28.01.2018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C5B78-3AEE-4E8C-84A2-DF8B252C6B7D}" type="datetime1">
              <a:rPr lang="uk-UA" smtClean="0"/>
              <a:pPr/>
              <a:t>28.01.2018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6AC05-7690-4D29-B090-15CFA8055B58}" type="datetime1">
              <a:rPr lang="uk-UA" smtClean="0"/>
              <a:pPr/>
              <a:t>28.01.2018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8AB5-85A2-4D58-9351-A198925B541D}" type="datetime1">
              <a:rPr lang="uk-UA" smtClean="0"/>
              <a:pPr/>
              <a:t>28.01.2018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files.courses.dp.ua/web/05/ex08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htmlbook.ru/css/value/media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w3schools.com/cssref/css3_pr_mediaquery.asp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files.courses.dp.ua/web/05/ex14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files.courses.dp.ua/web/05/ex14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files.courses.dp.ua/web/05/ex12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habrahabr.ru/post/142486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html5.by/blog/flexbox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ebref.ru/css/value/media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files.courses.dp.ua/web/css/ex05.html" TargetMode="Externa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files.courses.dp.ua/files/05/ex05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35318" y="908720"/>
            <a:ext cx="470032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CSS</a:t>
            </a:r>
            <a:r>
              <a:rPr lang="ru-RU" sz="7200" dirty="0" smtClean="0">
                <a:solidFill>
                  <a:schemeClr val="bg1"/>
                </a:solidFill>
              </a:rPr>
              <a:t>, часть 3</a:t>
            </a:r>
            <a:endParaRPr lang="uk-UA" sz="7200" dirty="0">
              <a:solidFill>
                <a:schemeClr val="bg1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64517" y="5589240"/>
            <a:ext cx="313874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www.courses.dp.ua</a:t>
            </a:r>
            <a:endParaRPr lang="uk-UA" sz="28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21618" y="116632"/>
            <a:ext cx="3910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err="1" smtClean="0"/>
              <a:t>Медиазапросы</a:t>
            </a:r>
            <a:r>
              <a:rPr lang="en-US" sz="3200" b="1" dirty="0" smtClean="0"/>
              <a:t> </a:t>
            </a:r>
            <a:r>
              <a:rPr lang="ru-RU" sz="3200" b="1" dirty="0" smtClean="0"/>
              <a:t>в </a:t>
            </a:r>
            <a:r>
              <a:rPr lang="en-US" sz="3200" b="1" dirty="0" smtClean="0"/>
              <a:t>CSS</a:t>
            </a:r>
            <a:endParaRPr lang="ru-RU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59646" y="3681605"/>
            <a:ext cx="5446485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i="1" dirty="0" smtClean="0"/>
              <a:t>Разметка хорошо подходящая для больших настольных экранов, на малых экранах начинает вести себя не так хорошо как хотелось.  </a:t>
            </a:r>
            <a:r>
              <a:rPr lang="ru-RU" sz="1700" i="1" dirty="0" err="1" smtClean="0"/>
              <a:t>Медизапросы</a:t>
            </a:r>
            <a:r>
              <a:rPr lang="ru-RU" sz="1700" i="1" dirty="0" smtClean="0"/>
              <a:t> позволяют указать, что на малых разрешениях экрана необходимо применять другие наборы </a:t>
            </a:r>
            <a:r>
              <a:rPr lang="en-US" sz="1700" i="1" dirty="0" smtClean="0"/>
              <a:t>CSS </a:t>
            </a:r>
            <a:r>
              <a:rPr lang="ru-RU" sz="1700" i="1" dirty="0" smtClean="0"/>
              <a:t>правил, которые лучше подходят именно для малых устройств.</a:t>
            </a:r>
            <a:endParaRPr lang="ru-RU" sz="1700" i="1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11560" y="6174596"/>
            <a:ext cx="7560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hlinkClick r:id="rId2"/>
              </a:rPr>
              <a:t>http://files.courses.dp.ua/web/05/ex08.html</a:t>
            </a:r>
            <a:endParaRPr lang="ru-RU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963961" y="5805264"/>
            <a:ext cx="3760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/>
              <a:t>Скопируйте заготовку в </a:t>
            </a:r>
            <a:r>
              <a:rPr lang="en-US" i="1" dirty="0" smtClean="0"/>
              <a:t>Notepad++</a:t>
            </a:r>
            <a:endParaRPr lang="ru-RU" i="1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251520" y="5733256"/>
            <a:ext cx="853888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3" y="701407"/>
            <a:ext cx="5338589" cy="2891736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321" y="735292"/>
            <a:ext cx="2773769" cy="4847184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24410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21618" y="116632"/>
            <a:ext cx="3910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err="1" smtClean="0"/>
              <a:t>Медиазапросы</a:t>
            </a:r>
            <a:r>
              <a:rPr lang="en-US" sz="3200" b="1" dirty="0" smtClean="0"/>
              <a:t> </a:t>
            </a:r>
            <a:r>
              <a:rPr lang="ru-RU" sz="3200" b="1" dirty="0" smtClean="0"/>
              <a:t>в </a:t>
            </a:r>
            <a:r>
              <a:rPr lang="en-US" sz="3200" b="1" dirty="0" smtClean="0"/>
              <a:t>CSS</a:t>
            </a:r>
            <a:endParaRPr lang="ru-RU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7" y="3573016"/>
            <a:ext cx="54006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i="1" dirty="0" smtClean="0"/>
              <a:t>Разметка хорошо подходящая для больших настольных экранов, на малых экранах начинает вести себя не так хорошо как хотелось.  </a:t>
            </a:r>
            <a:r>
              <a:rPr lang="ru-RU" sz="1600" i="1" dirty="0" err="1" smtClean="0"/>
              <a:t>Медизапросы</a:t>
            </a:r>
            <a:r>
              <a:rPr lang="ru-RU" sz="1600" i="1" dirty="0" smtClean="0"/>
              <a:t> позволяют указать, что на малых разрешениях экрана необходимо применять другие наборы </a:t>
            </a:r>
            <a:r>
              <a:rPr lang="en-US" sz="1600" i="1" dirty="0" smtClean="0"/>
              <a:t>CSS </a:t>
            </a:r>
            <a:r>
              <a:rPr lang="ru-RU" sz="1600" i="1" dirty="0" smtClean="0"/>
              <a:t>правил, которые лучше подходят именно для малых устройств.</a:t>
            </a:r>
          </a:p>
          <a:p>
            <a:pPr algn="just"/>
            <a:endParaRPr lang="ru-RU" sz="1600" i="1" dirty="0"/>
          </a:p>
          <a:p>
            <a:pPr algn="just"/>
            <a:r>
              <a:rPr lang="ru-RU" sz="1600" i="1" dirty="0" smtClean="0"/>
              <a:t>Приведенный пример, для экранов меньше 800 пикселей по ширине отключает расположение элементов в 2 столбца, и уменьшает отступы по левой и правой стороне (увеличивая ширину которая отводиться пол элемент).</a:t>
            </a:r>
            <a:endParaRPr lang="ru-RU" sz="1600" i="1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621854"/>
            <a:ext cx="1196410" cy="117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80728"/>
            <a:ext cx="4152900" cy="2457450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175" y="908720"/>
            <a:ext cx="2952750" cy="4743450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27589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80685" y="188640"/>
            <a:ext cx="3910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err="1" smtClean="0"/>
              <a:t>Медиазапросы</a:t>
            </a:r>
            <a:r>
              <a:rPr lang="en-US" sz="3200" b="1" dirty="0" smtClean="0"/>
              <a:t> </a:t>
            </a:r>
            <a:r>
              <a:rPr lang="ru-RU" sz="3200" b="1" dirty="0" smtClean="0"/>
              <a:t>в </a:t>
            </a:r>
            <a:r>
              <a:rPr lang="en-US" sz="3200" b="1" dirty="0" smtClean="0"/>
              <a:t>CSS</a:t>
            </a:r>
            <a:endParaRPr lang="ru-RU" sz="3200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007777" y="6146140"/>
            <a:ext cx="570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hlinkClick r:id="rId2"/>
              </a:rPr>
              <a:t>http://htmlbook.ru/css/value/media</a:t>
            </a:r>
            <a:endParaRPr lang="ru-RU" sz="2800" b="1" dirty="0"/>
          </a:p>
        </p:txBody>
      </p:sp>
      <p:pic>
        <p:nvPicPr>
          <p:cNvPr id="133122" name="Picture 2" descr="http://blog.claricetechnologies.com/wp-content/uploads/2012/12/Clarice-Technologies_CSS.png"/>
          <p:cNvPicPr>
            <a:picLocks noChangeAspect="1" noChangeArrowheads="1"/>
          </p:cNvPicPr>
          <p:nvPr/>
        </p:nvPicPr>
        <p:blipFill>
          <a:blip r:embed="rId3" cstate="print"/>
          <a:srcRect t="6500" b="7800"/>
          <a:stretch>
            <a:fillRect/>
          </a:stretch>
        </p:blipFill>
        <p:spPr bwMode="auto">
          <a:xfrm>
            <a:off x="1115616" y="2448896"/>
            <a:ext cx="6945707" cy="342837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67544" y="836712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 err="1" smtClean="0"/>
              <a:t>Медиазапросы</a:t>
            </a:r>
            <a:r>
              <a:rPr lang="ru-RU" sz="2400" i="1" dirty="0" smtClean="0"/>
              <a:t> позволяют задать критерии по которым будут использовать или не использоваться стилевые правила. Например: на маленьких экранах устанавливать шрифт побольше, а отступы поменьше и т.п.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300304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92745"/>
            <a:ext cx="7967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Какие параметры можно использовать в </a:t>
            </a:r>
            <a:r>
              <a:rPr lang="ru-RU" sz="2400" b="1" dirty="0" err="1" smtClean="0"/>
              <a:t>медиазапросах</a:t>
            </a:r>
            <a:r>
              <a:rPr lang="ru-RU" sz="2400" b="1" dirty="0" smtClean="0"/>
              <a:t>?</a:t>
            </a:r>
            <a:endParaRPr lang="ru-RU" sz="24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75556" y="6237312"/>
            <a:ext cx="8064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hlinkClick r:id="rId2"/>
              </a:rPr>
              <a:t>http://</a:t>
            </a:r>
            <a:r>
              <a:rPr lang="ru-RU" sz="2000" b="1" dirty="0" smtClean="0">
                <a:hlinkClick r:id="rId2"/>
              </a:rPr>
              <a:t>www.w3schools.com/cssref/css3_pr_mediaquery.asp</a:t>
            </a:r>
            <a:endParaRPr lang="ru-RU" sz="2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787911"/>
            <a:ext cx="7632848" cy="5161369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12502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3</a:t>
            </a:r>
            <a:r>
              <a:rPr lang="ru-RU" sz="4400" dirty="0" smtClean="0"/>
              <a:t>. Размещение</a:t>
            </a:r>
          </a:p>
          <a:p>
            <a:pPr algn="ctr"/>
            <a:r>
              <a:rPr lang="ru-RU" sz="4400" dirty="0" smtClean="0"/>
              <a:t> элементов в несколько </a:t>
            </a:r>
          </a:p>
          <a:p>
            <a:pPr algn="ctr"/>
            <a:r>
              <a:rPr lang="ru-RU" sz="4400" dirty="0" smtClean="0"/>
              <a:t>колонок, свойство </a:t>
            </a:r>
            <a:r>
              <a:rPr lang="en-US" sz="4400" b="1" dirty="0"/>
              <a:t>f</a:t>
            </a:r>
            <a:r>
              <a:rPr lang="en-US" sz="4400" b="1" dirty="0" smtClean="0"/>
              <a:t>loat</a:t>
            </a:r>
            <a:endParaRPr lang="uk-UA" sz="4400" b="1" dirty="0"/>
          </a:p>
        </p:txBody>
      </p:sp>
    </p:spTree>
    <p:extLst>
      <p:ext uri="{BB962C8B-B14F-4D97-AF65-F5344CB8AC3E}">
        <p14:creationId xmlns:p14="http://schemas.microsoft.com/office/powerpoint/2010/main" val="412354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188640"/>
            <a:ext cx="7233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/>
              <a:t>Многоколоночная вёрстка на базе </a:t>
            </a:r>
            <a:r>
              <a:rPr lang="en-US" sz="3200" b="1" dirty="0" smtClean="0"/>
              <a:t>float</a:t>
            </a:r>
            <a:endParaRPr lang="ru-RU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83568" y="5906889"/>
            <a:ext cx="75608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hlinkClick r:id="rId2"/>
              </a:rPr>
              <a:t>http://files.courses.dp.ua/web/05/ex14.html</a:t>
            </a:r>
            <a:endParaRPr lang="en-US" sz="2800" b="1" dirty="0" smtClean="0"/>
          </a:p>
          <a:p>
            <a:pPr algn="ctr"/>
            <a:endParaRPr lang="en-US" sz="28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986803" y="5445224"/>
            <a:ext cx="4954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Скопируйте заготовку в </a:t>
            </a:r>
            <a:r>
              <a:rPr lang="en-US" sz="2400" i="1" dirty="0" smtClean="0"/>
              <a:t>Notepad++</a:t>
            </a:r>
            <a:endParaRPr lang="ru-RU" sz="2400" i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966" y="943935"/>
            <a:ext cx="5808043" cy="4330769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48674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116632"/>
            <a:ext cx="7233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/>
              <a:t>Многоколоночная вёрстка на базе </a:t>
            </a:r>
            <a:r>
              <a:rPr lang="en-US" sz="3200" b="1" dirty="0" smtClean="0"/>
              <a:t>float</a:t>
            </a:r>
            <a:endParaRPr lang="ru-RU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5373216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 smtClean="0"/>
              <a:t>Обтекание не ограничивается двумя элементами, на этом принципе основано размещение нескольких блоков в одну строку. Однако количество проблем…</a:t>
            </a:r>
            <a:endParaRPr lang="ru-RU" sz="2400" b="1" i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836712"/>
            <a:ext cx="3608425" cy="4337730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3645024"/>
            <a:ext cx="1196410" cy="117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20" y="855967"/>
            <a:ext cx="4038600" cy="2943225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08709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116632"/>
            <a:ext cx="7233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/>
              <a:t>Многоколоночная вёрстка на базе </a:t>
            </a:r>
            <a:r>
              <a:rPr lang="en-US" sz="3200" b="1" dirty="0" smtClean="0"/>
              <a:t>float</a:t>
            </a:r>
            <a:endParaRPr lang="ru-RU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5805264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dirty="0" err="1" smtClean="0"/>
              <a:t>Медиазапросы</a:t>
            </a:r>
            <a:r>
              <a:rPr lang="ru-RU" sz="2400" i="1" dirty="0" smtClean="0"/>
              <a:t> могут сделать работу с </a:t>
            </a:r>
            <a:r>
              <a:rPr lang="en-US" sz="2400" b="1" i="1" dirty="0" smtClean="0"/>
              <a:t>float</a:t>
            </a:r>
            <a:r>
              <a:rPr lang="en-US" sz="2400" i="1" dirty="0" smtClean="0"/>
              <a:t> </a:t>
            </a:r>
            <a:r>
              <a:rPr lang="ru-RU" sz="2400" i="1" dirty="0" smtClean="0"/>
              <a:t>более приятной.</a:t>
            </a:r>
            <a:endParaRPr lang="ru-RU" sz="2400" b="1" i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031" y="980728"/>
            <a:ext cx="3608425" cy="4337730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3717032"/>
            <a:ext cx="1196410" cy="117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27" y="980728"/>
            <a:ext cx="4038600" cy="4337730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33055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4. </a:t>
            </a:r>
            <a:r>
              <a:rPr lang="ru-RU" sz="4800" dirty="0" smtClean="0"/>
              <a:t>Размещение </a:t>
            </a:r>
            <a:r>
              <a:rPr lang="ru-RU" sz="4800" dirty="0"/>
              <a:t>элементов </a:t>
            </a:r>
            <a:br>
              <a:rPr lang="ru-RU" sz="4800" dirty="0"/>
            </a:br>
            <a:r>
              <a:rPr lang="ru-RU" sz="4800" dirty="0"/>
              <a:t>в несколько </a:t>
            </a:r>
            <a:r>
              <a:rPr lang="ru-RU" sz="4800" dirty="0" smtClean="0"/>
              <a:t>колонок</a:t>
            </a:r>
            <a:r>
              <a:rPr lang="en-US" sz="4800" dirty="0" smtClean="0"/>
              <a:t> </a:t>
            </a:r>
            <a:r>
              <a:rPr lang="en-US" sz="4400" b="1" dirty="0" smtClean="0"/>
              <a:t>flexbox</a:t>
            </a:r>
            <a:endParaRPr lang="uk-UA" sz="4400" b="1" dirty="0"/>
          </a:p>
        </p:txBody>
      </p:sp>
    </p:spTree>
    <p:extLst>
      <p:ext uri="{BB962C8B-B14F-4D97-AF65-F5344CB8AC3E}">
        <p14:creationId xmlns:p14="http://schemas.microsoft.com/office/powerpoint/2010/main" val="416736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169476"/>
            <a:ext cx="8532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Flexbox</a:t>
            </a:r>
            <a:r>
              <a:rPr lang="en-US" sz="2800" b="1" dirty="0" smtClean="0"/>
              <a:t> – </a:t>
            </a:r>
            <a:r>
              <a:rPr lang="ru-RU" sz="2800" b="1" dirty="0" smtClean="0"/>
              <a:t>многоколоночное размещение элементов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11560" y="6174596"/>
            <a:ext cx="7560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hlinkClick r:id="rId2"/>
              </a:rPr>
              <a:t>http://files.courses.dp.ua/web/05/ex</a:t>
            </a:r>
            <a:r>
              <a:rPr lang="ru-RU" sz="2800" b="1" dirty="0" smtClean="0">
                <a:hlinkClick r:id="rId2"/>
              </a:rPr>
              <a:t>14</a:t>
            </a:r>
            <a:r>
              <a:rPr lang="en-US" sz="2800" b="1" dirty="0" smtClean="0">
                <a:hlinkClick r:id="rId2"/>
              </a:rPr>
              <a:t>.html</a:t>
            </a:r>
            <a:endParaRPr lang="ru-RU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963961" y="5805264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/>
              <a:t>Возьмём заготовку</a:t>
            </a:r>
            <a:endParaRPr lang="ru-RU" i="1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251520" y="5733256"/>
            <a:ext cx="853888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966" y="1052736"/>
            <a:ext cx="5808043" cy="4330769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61487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 smtClean="0"/>
              <a:t>Адаптивная вёрстка</a:t>
            </a:r>
            <a:endParaRPr lang="uk-UA" sz="6000" dirty="0"/>
          </a:p>
        </p:txBody>
      </p:sp>
    </p:spTree>
    <p:extLst>
      <p:ext uri="{BB962C8B-B14F-4D97-AF65-F5344CB8AC3E}">
        <p14:creationId xmlns:p14="http://schemas.microsoft.com/office/powerpoint/2010/main" val="319771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8" name="Picture 4" descr="flexbox-main-ro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744" r="905" b="20766"/>
          <a:stretch/>
        </p:blipFill>
        <p:spPr bwMode="auto">
          <a:xfrm>
            <a:off x="2555776" y="1052736"/>
            <a:ext cx="5328592" cy="336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4697849"/>
            <a:ext cx="8424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i="1" dirty="0" smtClean="0"/>
              <a:t>Идея </a:t>
            </a:r>
            <a:r>
              <a:rPr lang="en-US" sz="2000" b="1" i="1" dirty="0" err="1" smtClean="0"/>
              <a:t>flexbox</a:t>
            </a:r>
            <a:r>
              <a:rPr lang="en-US" sz="2000" b="1" i="1" dirty="0" smtClean="0"/>
              <a:t>’</a:t>
            </a:r>
            <a:r>
              <a:rPr lang="ru-RU" sz="2000" b="1" i="1" dirty="0" smtClean="0"/>
              <a:t>а </a:t>
            </a:r>
            <a:r>
              <a:rPr lang="ru-RU" sz="2000" i="1" dirty="0" smtClean="0"/>
              <a:t>проста: все элементы располагаются в ряд, для этого ряда есть главная и поперечная оси. Как будут элементы выравниваться по осям задаётся при помощи свойств </a:t>
            </a:r>
            <a:r>
              <a:rPr lang="en-US" sz="2000" b="1" i="1" dirty="0" smtClean="0"/>
              <a:t>justify-content</a:t>
            </a:r>
            <a:r>
              <a:rPr lang="en-US" sz="2000" i="1" dirty="0" smtClean="0"/>
              <a:t> </a:t>
            </a:r>
            <a:r>
              <a:rPr lang="ru-RU" sz="2000" i="1" dirty="0" smtClean="0"/>
              <a:t>и </a:t>
            </a:r>
            <a:r>
              <a:rPr lang="en-US" sz="2000" b="1" i="1" dirty="0" smtClean="0"/>
              <a:t>align-items</a:t>
            </a:r>
            <a:r>
              <a:rPr lang="ru-RU" sz="2000" i="1" dirty="0" smtClean="0"/>
              <a:t> (для главной и поперечной осей соответственно).</a:t>
            </a:r>
            <a:endParaRPr lang="ru-RU" sz="20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504056" y="241484"/>
            <a:ext cx="8532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Flexbox</a:t>
            </a:r>
            <a:r>
              <a:rPr lang="en-US" sz="2800" b="1" dirty="0" smtClean="0"/>
              <a:t> – </a:t>
            </a:r>
            <a:r>
              <a:rPr lang="ru-RU" sz="2800" b="1" dirty="0" smtClean="0"/>
              <a:t>многоколоночное размещение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209482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116632"/>
            <a:ext cx="8532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Flexbox</a:t>
            </a:r>
            <a:r>
              <a:rPr lang="en-US" sz="2800" b="1" dirty="0" smtClean="0"/>
              <a:t> </a:t>
            </a:r>
            <a:r>
              <a:rPr lang="ru-RU" sz="2800" b="1" dirty="0" smtClean="0"/>
              <a:t>– размещение элементов на странице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536" y="4697849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justify-content</a:t>
            </a:r>
            <a:r>
              <a:rPr lang="en-US" sz="3200" b="1" i="1" dirty="0" smtClean="0"/>
              <a:t>: </a:t>
            </a:r>
            <a:r>
              <a:rPr lang="ru-RU" sz="3200" i="1" dirty="0" smtClean="0"/>
              <a:t>размещение элементов относительно главной оси.</a:t>
            </a:r>
            <a:endParaRPr lang="ru-RU" sz="3200" i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937" y="1325488"/>
            <a:ext cx="52863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2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116632"/>
            <a:ext cx="8532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Flexbox</a:t>
            </a:r>
            <a:r>
              <a:rPr lang="en-US" sz="2800" b="1" dirty="0" smtClean="0"/>
              <a:t> </a:t>
            </a:r>
            <a:r>
              <a:rPr lang="ru-RU" sz="2800" b="1" dirty="0" smtClean="0"/>
              <a:t>– размещение элементов на странице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536" y="5160094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/>
              <a:t>align-items: </a:t>
            </a:r>
            <a:r>
              <a:rPr lang="ru-RU" sz="3200" i="1" dirty="0" smtClean="0"/>
              <a:t>размещение элементов относительно поперечной оси.</a:t>
            </a:r>
            <a:endParaRPr lang="ru-RU" sz="3200" i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54" y="908720"/>
            <a:ext cx="5391150" cy="3895725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202892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116632"/>
            <a:ext cx="8532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Flexbox</a:t>
            </a:r>
            <a:r>
              <a:rPr lang="en-US" sz="2800" b="1" dirty="0" smtClean="0"/>
              <a:t> </a:t>
            </a:r>
            <a:r>
              <a:rPr lang="ru-RU" sz="2800" b="1" dirty="0" smtClean="0"/>
              <a:t>– размещение элементов на странице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76" y="794445"/>
            <a:ext cx="1196410" cy="117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95536" y="5373216"/>
            <a:ext cx="76328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i="1" dirty="0" smtClean="0"/>
              <a:t>Включается </a:t>
            </a:r>
            <a:r>
              <a:rPr lang="en-US" sz="2000" i="1" dirty="0" err="1" smtClean="0"/>
              <a:t>flexbox</a:t>
            </a:r>
            <a:r>
              <a:rPr lang="en-US" sz="2000" i="1" dirty="0" smtClean="0"/>
              <a:t> </a:t>
            </a:r>
            <a:r>
              <a:rPr lang="ru-RU" sz="2000" i="1" dirty="0" smtClean="0"/>
              <a:t>указанием для элемента-родителя свойства </a:t>
            </a:r>
            <a:r>
              <a:rPr lang="en-US" sz="2000" b="1" i="1" dirty="0" err="1" smtClean="0"/>
              <a:t>display:flex</a:t>
            </a:r>
            <a:r>
              <a:rPr lang="en-US" sz="2000" b="1" i="1" dirty="0" smtClean="0"/>
              <a:t>; </a:t>
            </a:r>
            <a:r>
              <a:rPr lang="ru-RU" sz="2000" i="1" dirty="0" smtClean="0"/>
              <a:t>Также необходимо разрешить перенос элементов, которые не помещаются в ряд, на новую строку свойством </a:t>
            </a:r>
            <a:r>
              <a:rPr lang="en-US" sz="2000" b="1" i="1" dirty="0" smtClean="0"/>
              <a:t>flex-wrap: wrap</a:t>
            </a:r>
            <a:r>
              <a:rPr lang="en-US" sz="2000" i="1" dirty="0" smtClean="0"/>
              <a:t>;</a:t>
            </a:r>
            <a:endParaRPr lang="ru-RU" sz="2000" b="1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471" y="2519301"/>
            <a:ext cx="4779945" cy="2304256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973460"/>
            <a:ext cx="3074048" cy="2743572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6001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/>
              <a:t>Размещение</a:t>
            </a:r>
            <a:r>
              <a:rPr lang="en-US" sz="4800" dirty="0" smtClean="0"/>
              <a:t> </a:t>
            </a:r>
            <a:r>
              <a:rPr lang="ru-RU" sz="4800" dirty="0" smtClean="0"/>
              <a:t>содержимого элемент</a:t>
            </a:r>
            <a:r>
              <a:rPr lang="ru-RU" sz="4800" b="1" dirty="0" smtClean="0">
                <a:solidFill>
                  <a:schemeClr val="accent6">
                    <a:lumMod val="75000"/>
                  </a:schemeClr>
                </a:solidFill>
              </a:rPr>
              <a:t>а</a:t>
            </a: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</a:rPr>
              <a:t> (!)</a:t>
            </a:r>
            <a:r>
              <a:rPr lang="ru-RU" sz="4800" dirty="0" smtClean="0"/>
              <a:t> </a:t>
            </a:r>
            <a:r>
              <a:rPr lang="ru-RU" sz="4800" dirty="0"/>
              <a:t/>
            </a:r>
            <a:br>
              <a:rPr lang="ru-RU" sz="4800" dirty="0"/>
            </a:br>
            <a:r>
              <a:rPr lang="ru-RU" sz="4800" dirty="0"/>
              <a:t>в несколько колонок</a:t>
            </a:r>
          </a:p>
          <a:p>
            <a:pPr algn="ctr"/>
            <a:r>
              <a:rPr lang="en-US" sz="6600" b="1" dirty="0" smtClean="0"/>
              <a:t>Multicolumn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372678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608" y="188640"/>
            <a:ext cx="7708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/>
              <a:t>Многоколоночная вёрстка на </a:t>
            </a:r>
            <a:r>
              <a:rPr lang="en-US" sz="3200" b="1" dirty="0" smtClean="0"/>
              <a:t>multicolumn</a:t>
            </a:r>
            <a:endParaRPr lang="ru-RU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83568" y="5906889"/>
            <a:ext cx="7560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hlinkClick r:id="rId2"/>
              </a:rPr>
              <a:t>http</a:t>
            </a:r>
            <a:r>
              <a:rPr lang="en-US" sz="2800" b="1" smtClean="0">
                <a:hlinkClick r:id="rId2"/>
              </a:rPr>
              <a:t>://files.courses.dp.ua/web/05/ex12.html</a:t>
            </a:r>
            <a:endParaRPr lang="ru-RU" sz="2800" b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4054003"/>
            <a:ext cx="1196410" cy="117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986803" y="5445224"/>
            <a:ext cx="4954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Скопируйте заготовку в </a:t>
            </a:r>
            <a:r>
              <a:rPr lang="en-US" sz="2400" i="1" dirty="0" smtClean="0"/>
              <a:t>Notepad++</a:t>
            </a:r>
            <a:endParaRPr lang="ru-RU" sz="2400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524" y="941439"/>
            <a:ext cx="5429250" cy="2895600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20041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7" y="5229200"/>
            <a:ext cx="8428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i="1" dirty="0" smtClean="0"/>
              <a:t>Multicolumn</a:t>
            </a:r>
            <a:r>
              <a:rPr lang="en-US" sz="2400" i="1" dirty="0" smtClean="0"/>
              <a:t> </a:t>
            </a:r>
            <a:r>
              <a:rPr lang="ru-RU" sz="2400" i="1" dirty="0" smtClean="0"/>
              <a:t>удобен для размещение текста в несколько колонок, разбиение на колонки осуществляется автоматически.</a:t>
            </a:r>
            <a:endParaRPr lang="ru-RU" sz="24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43608" y="188640"/>
            <a:ext cx="7708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/>
              <a:t>Многоколоночная вёрстка на </a:t>
            </a:r>
            <a:r>
              <a:rPr lang="en-US" sz="3200" b="1" dirty="0" smtClean="0"/>
              <a:t>multicolumn</a:t>
            </a:r>
            <a:endParaRPr lang="ru-RU" sz="3200" b="1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61" y="1628800"/>
            <a:ext cx="5436604" cy="3491063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80728"/>
            <a:ext cx="4159974" cy="1584176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16094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smtClean="0"/>
              <a:t>Подробнее о…</a:t>
            </a:r>
            <a:endParaRPr lang="uk-UA" sz="6000" dirty="0"/>
          </a:p>
        </p:txBody>
      </p:sp>
    </p:spTree>
    <p:extLst>
      <p:ext uri="{BB962C8B-B14F-4D97-AF65-F5344CB8AC3E}">
        <p14:creationId xmlns:p14="http://schemas.microsoft.com/office/powerpoint/2010/main" val="413811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88640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/>
              <a:t>Подробнее о </a:t>
            </a:r>
            <a:r>
              <a:rPr lang="en-US" sz="3200" b="1" dirty="0" smtClean="0"/>
              <a:t>float</a:t>
            </a:r>
            <a:endParaRPr lang="ru-RU" sz="3200" b="1" dirty="0" smtClean="0"/>
          </a:p>
        </p:txBody>
      </p:sp>
      <p:sp>
        <p:nvSpPr>
          <p:cNvPr id="2" name="Прямоугольник 1"/>
          <p:cNvSpPr/>
          <p:nvPr/>
        </p:nvSpPr>
        <p:spPr>
          <a:xfrm>
            <a:off x="1856225" y="5869141"/>
            <a:ext cx="5503558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>
                <a:hlinkClick r:id="rId2"/>
              </a:rPr>
              <a:t>https://habrahabr.ru/post/142486</a:t>
            </a:r>
            <a:r>
              <a:rPr lang="ru-RU" sz="2800" b="1" dirty="0" smtClean="0">
                <a:hlinkClick r:id="rId2"/>
              </a:rPr>
              <a:t>/</a:t>
            </a:r>
            <a:endParaRPr lang="en-US" sz="2800" b="1" dirty="0" smtClean="0"/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523" y="959022"/>
            <a:ext cx="6484962" cy="479652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70104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99592" y="460985"/>
            <a:ext cx="741682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/>
              <a:t>Подробнее</a:t>
            </a:r>
            <a:r>
              <a:rPr lang="en-US" sz="3200" b="1" dirty="0" smtClean="0"/>
              <a:t> </a:t>
            </a:r>
            <a:r>
              <a:rPr lang="ru-RU" sz="3200" b="1" dirty="0" smtClean="0"/>
              <a:t>о </a:t>
            </a:r>
            <a:r>
              <a:rPr lang="en-US" sz="3200" b="1" dirty="0" err="1" smtClean="0"/>
              <a:t>Flexbox</a:t>
            </a:r>
            <a:r>
              <a:rPr lang="ru-RU" sz="3200" b="1" dirty="0" smtClean="0"/>
              <a:t>: </a:t>
            </a:r>
          </a:p>
          <a:p>
            <a:pPr algn="ctr"/>
            <a:endParaRPr lang="ru-RU" sz="3200" b="1" dirty="0" smtClean="0"/>
          </a:p>
          <a:p>
            <a:pPr algn="ctr"/>
            <a:endParaRPr lang="ru-RU" sz="3200" b="1" dirty="0"/>
          </a:p>
          <a:p>
            <a:pPr algn="ctr"/>
            <a:endParaRPr lang="ru-RU" sz="3200" b="1" dirty="0" smtClean="0"/>
          </a:p>
          <a:p>
            <a:pPr algn="ctr"/>
            <a:endParaRPr lang="ru-RU" sz="3200" b="1" dirty="0"/>
          </a:p>
          <a:p>
            <a:pPr algn="ctr"/>
            <a:endParaRPr lang="ru-RU" sz="3200" b="1" dirty="0" smtClean="0"/>
          </a:p>
          <a:p>
            <a:pPr algn="ctr"/>
            <a:endParaRPr lang="ru-RU" sz="3200" b="1" dirty="0"/>
          </a:p>
          <a:p>
            <a:pPr algn="ctr"/>
            <a:endParaRPr lang="ru-RU" sz="3200" b="1" dirty="0" smtClean="0"/>
          </a:p>
          <a:p>
            <a:pPr algn="ctr"/>
            <a:endParaRPr lang="en-US" sz="2400" b="1" dirty="0" smtClean="0"/>
          </a:p>
          <a:p>
            <a:pPr algn="ctr"/>
            <a:r>
              <a:rPr lang="en-US" sz="3200" b="1" dirty="0">
                <a:hlinkClick r:id="rId2"/>
              </a:rPr>
              <a:t>http://html5.by/blog/flexbox</a:t>
            </a:r>
            <a:r>
              <a:rPr lang="en-US" sz="3200" b="1" dirty="0" smtClean="0">
                <a:hlinkClick r:id="rId2"/>
              </a:rPr>
              <a:t>/</a:t>
            </a:r>
            <a:endParaRPr lang="ru-RU" sz="32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1412776"/>
            <a:ext cx="3312368" cy="2892874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1715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8698" y="5301208"/>
            <a:ext cx="7155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i="1" dirty="0" smtClean="0"/>
              <a:t>Всё было хорошо, пока не появились смартфоны</a:t>
            </a:r>
            <a:r>
              <a:rPr lang="en-US" sz="2400" b="1" i="1" dirty="0" smtClean="0"/>
              <a:t>..</a:t>
            </a:r>
            <a:r>
              <a:rPr lang="ru-RU" sz="2400" b="1" i="1" dirty="0" smtClean="0"/>
              <a:t>.</a:t>
            </a:r>
            <a:r>
              <a:rPr lang="en-US" sz="2400" b="1" i="1" dirty="0" smtClean="0"/>
              <a:t> </a:t>
            </a:r>
            <a:r>
              <a:rPr lang="ru-RU" sz="2400" b="1" i="1" dirty="0" smtClean="0"/>
              <a:t>и планшеты…</a:t>
            </a:r>
            <a:endParaRPr lang="ru-RU" sz="2400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742811" y="251937"/>
            <a:ext cx="3773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/>
              <a:t>Адаптивная вёрстка</a:t>
            </a:r>
            <a:endParaRPr lang="ru-RU" sz="3200" b="1" dirty="0"/>
          </a:p>
        </p:txBody>
      </p:sp>
      <p:pic>
        <p:nvPicPr>
          <p:cNvPr id="6" name="Picture 2" descr="http://www.inzynix.com/media/images/responsive-webdesign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28896"/>
            <a:ext cx="8464997" cy="60084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155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491813" y="116632"/>
            <a:ext cx="6182911" cy="6494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b="1" dirty="0" smtClean="0"/>
              <a:t>Подробнее</a:t>
            </a:r>
            <a:r>
              <a:rPr lang="en-US" sz="3200" b="1" dirty="0" smtClean="0"/>
              <a:t> </a:t>
            </a:r>
            <a:r>
              <a:rPr lang="ru-RU" sz="3200" b="1" dirty="0" smtClean="0"/>
              <a:t>о </a:t>
            </a:r>
            <a:r>
              <a:rPr lang="ru-RU" sz="3200" b="1" dirty="0" err="1" smtClean="0"/>
              <a:t>Медиазапросах</a:t>
            </a:r>
            <a:r>
              <a:rPr lang="ru-RU" sz="3200" b="1" dirty="0" smtClean="0"/>
              <a:t>: </a:t>
            </a:r>
          </a:p>
          <a:p>
            <a:pPr algn="ctr"/>
            <a:endParaRPr lang="ru-RU" sz="3200" b="1" dirty="0" smtClean="0"/>
          </a:p>
          <a:p>
            <a:pPr algn="ctr"/>
            <a:endParaRPr lang="ru-RU" sz="3200" b="1" dirty="0"/>
          </a:p>
          <a:p>
            <a:pPr algn="ctr"/>
            <a:endParaRPr lang="ru-RU" sz="3200" b="1" dirty="0" smtClean="0"/>
          </a:p>
          <a:p>
            <a:pPr algn="ctr"/>
            <a:endParaRPr lang="ru-RU" sz="3200" b="1" dirty="0"/>
          </a:p>
          <a:p>
            <a:pPr algn="ctr"/>
            <a:endParaRPr lang="ru-RU" sz="3200" b="1" dirty="0" smtClean="0"/>
          </a:p>
          <a:p>
            <a:pPr algn="ctr"/>
            <a:endParaRPr lang="ru-RU" sz="3200" b="1" dirty="0" smtClean="0"/>
          </a:p>
          <a:p>
            <a:pPr algn="ctr"/>
            <a:endParaRPr lang="ru-RU" sz="3200" b="1" dirty="0"/>
          </a:p>
          <a:p>
            <a:pPr algn="ctr"/>
            <a:endParaRPr lang="ru-RU" sz="3200" b="1" dirty="0" smtClean="0"/>
          </a:p>
          <a:p>
            <a:pPr algn="ctr"/>
            <a:endParaRPr lang="ru-RU" sz="3200" b="1" dirty="0" smtClean="0"/>
          </a:p>
          <a:p>
            <a:pPr algn="ctr"/>
            <a:endParaRPr lang="ru-RU" sz="3200" b="1" dirty="0" smtClean="0"/>
          </a:p>
          <a:p>
            <a:pPr algn="ctr"/>
            <a:endParaRPr lang="en-US" sz="3200" b="1" dirty="0" smtClean="0"/>
          </a:p>
          <a:p>
            <a:pPr algn="ctr"/>
            <a:r>
              <a:rPr lang="en-US" sz="3200" b="1" dirty="0">
                <a:hlinkClick r:id="rId2"/>
              </a:rPr>
              <a:t>https://</a:t>
            </a:r>
            <a:r>
              <a:rPr lang="en-US" sz="3200" b="1" dirty="0" smtClean="0">
                <a:hlinkClick r:id="rId2"/>
              </a:rPr>
              <a:t>webref.ru/css/value/media</a:t>
            </a:r>
            <a:endParaRPr lang="ru-RU" sz="32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173" y="1063496"/>
            <a:ext cx="5732190" cy="4600356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21404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/>
              <a:t>Домашнее задание</a:t>
            </a:r>
            <a:endParaRPr lang="uk-UA" sz="6000" dirty="0"/>
          </a:p>
        </p:txBody>
      </p:sp>
    </p:spTree>
    <p:extLst>
      <p:ext uri="{BB962C8B-B14F-4D97-AF65-F5344CB8AC3E}">
        <p14:creationId xmlns:p14="http://schemas.microsoft.com/office/powerpoint/2010/main" val="3915673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59832" y="179929"/>
            <a:ext cx="3696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Домашнее задание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9552" y="692696"/>
            <a:ext cx="8136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/>
              <a:t>Сверстать страницу, которая при ширине экрана больше 1000 пикселей выводит 5 столбцов со статьями, от 800 до 1000 – четыре столбца, от 600 до 800 – три столбца, от 400 до 600 – два столбца, на экранах шириной в 400 пикселей и меньше – один столбец.</a:t>
            </a:r>
            <a:r>
              <a:rPr lang="en-US" sz="2400" i="1" dirty="0"/>
              <a:t> </a:t>
            </a:r>
          </a:p>
          <a:p>
            <a:pPr algn="just"/>
            <a:r>
              <a:rPr lang="en-US" sz="2400" b="1" i="1" dirty="0"/>
              <a:t>float + @media –</a:t>
            </a:r>
            <a:r>
              <a:rPr lang="ru-RU" sz="2400" b="1" i="1" dirty="0"/>
              <a:t> помогут вам.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64" y="3117655"/>
            <a:ext cx="2559234" cy="1679497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49" y="3117654"/>
            <a:ext cx="2265205" cy="1679498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3101969"/>
            <a:ext cx="1919829" cy="1679497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10" name="Прямоугольник 9"/>
          <p:cNvSpPr/>
          <p:nvPr/>
        </p:nvSpPr>
        <p:spPr>
          <a:xfrm>
            <a:off x="539552" y="5237336"/>
            <a:ext cx="7560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hlinkClick r:id="rId5"/>
              </a:rPr>
              <a:t>http://files.courses.dp.ua/web/css/ex01.html</a:t>
            </a:r>
            <a:endParaRPr lang="ru-RU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39552" y="4968468"/>
            <a:ext cx="5946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/>
              <a:t>В качестве заготовки вы можете использовать</a:t>
            </a:r>
          </a:p>
        </p:txBody>
      </p:sp>
    </p:spTree>
    <p:extLst>
      <p:ext uri="{BB962C8B-B14F-4D97-AF65-F5344CB8AC3E}">
        <p14:creationId xmlns:p14="http://schemas.microsoft.com/office/powerpoint/2010/main" val="3991845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548680"/>
            <a:ext cx="7920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 smtClean="0"/>
              <a:t>Делать одну страницу для настольных компьютеров, одну для смартфонов (и еще одну для планшетов, и еще одну для телевизоров и т.д.) – </a:t>
            </a:r>
            <a:r>
              <a:rPr lang="ru-RU" sz="2400" b="1" i="1" dirty="0" smtClean="0"/>
              <a:t>не самое практичное решение.</a:t>
            </a:r>
            <a:endParaRPr lang="ru-RU" sz="2400" b="1" i="1" dirty="0"/>
          </a:p>
        </p:txBody>
      </p:sp>
      <p:pic>
        <p:nvPicPr>
          <p:cNvPr id="17409" name="Picture 1" descr="C:\Users\anato\Desktop\IAP501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420889"/>
            <a:ext cx="5184576" cy="345638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75645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02851" y="251937"/>
            <a:ext cx="3773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/>
              <a:t>Адаптивная вёрстка</a:t>
            </a:r>
            <a:endParaRPr lang="ru-RU" sz="3200" b="1" dirty="0"/>
          </a:p>
        </p:txBody>
      </p:sp>
      <p:pic>
        <p:nvPicPr>
          <p:cNvPr id="1026" name="Picture 2" descr="http://freevector.co/wp-content/uploads/2013/05/15094-flat-screen-monitor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87" y="1052736"/>
            <a:ext cx="4032448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Группа 8"/>
          <p:cNvGrpSpPr/>
          <p:nvPr/>
        </p:nvGrpSpPr>
        <p:grpSpPr>
          <a:xfrm>
            <a:off x="2147613" y="1982827"/>
            <a:ext cx="576064" cy="1008112"/>
            <a:chOff x="5220072" y="1916832"/>
            <a:chExt cx="576064" cy="1008112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5220072" y="1916832"/>
              <a:ext cx="576064" cy="10081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5292080" y="1988840"/>
              <a:ext cx="432048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5292080" y="2328471"/>
              <a:ext cx="80392" cy="8039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5440288" y="2331938"/>
              <a:ext cx="139824" cy="8039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5639544" y="2328471"/>
              <a:ext cx="80392" cy="8039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5292080" y="2492896"/>
              <a:ext cx="432048" cy="360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1335825" y="1994852"/>
            <a:ext cx="576064" cy="1008112"/>
            <a:chOff x="5220072" y="1916832"/>
            <a:chExt cx="576064" cy="1008112"/>
          </a:xfrm>
        </p:grpSpPr>
        <p:sp>
          <p:nvSpPr>
            <p:cNvPr id="17" name="Прямоугольник 16"/>
            <p:cNvSpPr/>
            <p:nvPr/>
          </p:nvSpPr>
          <p:spPr>
            <a:xfrm>
              <a:off x="5220072" y="1916832"/>
              <a:ext cx="576064" cy="10081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5292080" y="1988840"/>
              <a:ext cx="432048" cy="2880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5292080" y="2328471"/>
              <a:ext cx="80392" cy="8039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5440288" y="2331938"/>
              <a:ext cx="139824" cy="8039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5639544" y="2328471"/>
              <a:ext cx="80392" cy="8039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5292080" y="2492896"/>
              <a:ext cx="432048" cy="360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2965205" y="2008291"/>
            <a:ext cx="576064" cy="1008112"/>
            <a:chOff x="5220072" y="1916832"/>
            <a:chExt cx="576064" cy="1008112"/>
          </a:xfrm>
        </p:grpSpPr>
        <p:sp>
          <p:nvSpPr>
            <p:cNvPr id="24" name="Прямоугольник 23"/>
            <p:cNvSpPr/>
            <p:nvPr/>
          </p:nvSpPr>
          <p:spPr>
            <a:xfrm>
              <a:off x="5220072" y="1916832"/>
              <a:ext cx="576064" cy="10081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5292080" y="1988840"/>
              <a:ext cx="432048" cy="28803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5292080" y="2328471"/>
              <a:ext cx="80392" cy="8039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5440288" y="2331938"/>
              <a:ext cx="139824" cy="8039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Прямоугольник 27"/>
            <p:cNvSpPr/>
            <p:nvPr/>
          </p:nvSpPr>
          <p:spPr>
            <a:xfrm>
              <a:off x="5639544" y="2328471"/>
              <a:ext cx="80392" cy="8039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5292080" y="2492896"/>
              <a:ext cx="432048" cy="360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0" name="Группа 29"/>
          <p:cNvGrpSpPr/>
          <p:nvPr/>
        </p:nvGrpSpPr>
        <p:grpSpPr>
          <a:xfrm>
            <a:off x="3776993" y="2008291"/>
            <a:ext cx="576064" cy="1008112"/>
            <a:chOff x="5220072" y="1916832"/>
            <a:chExt cx="576064" cy="1008112"/>
          </a:xfrm>
        </p:grpSpPr>
        <p:sp>
          <p:nvSpPr>
            <p:cNvPr id="31" name="Прямоугольник 30"/>
            <p:cNvSpPr/>
            <p:nvPr/>
          </p:nvSpPr>
          <p:spPr>
            <a:xfrm>
              <a:off x="5220072" y="1916832"/>
              <a:ext cx="576064" cy="10081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Прямоугольник 31"/>
            <p:cNvSpPr/>
            <p:nvPr/>
          </p:nvSpPr>
          <p:spPr>
            <a:xfrm>
              <a:off x="5292080" y="1988840"/>
              <a:ext cx="432048" cy="28803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Прямоугольник 32"/>
            <p:cNvSpPr/>
            <p:nvPr/>
          </p:nvSpPr>
          <p:spPr>
            <a:xfrm>
              <a:off x="5292080" y="2328471"/>
              <a:ext cx="80392" cy="803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 33"/>
            <p:cNvSpPr/>
            <p:nvPr/>
          </p:nvSpPr>
          <p:spPr>
            <a:xfrm>
              <a:off x="5440288" y="2331938"/>
              <a:ext cx="139824" cy="803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5639544" y="2328471"/>
              <a:ext cx="80392" cy="803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5292080" y="2492896"/>
              <a:ext cx="432048" cy="360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5" name="Прямоугольник 44"/>
          <p:cNvSpPr/>
          <p:nvPr/>
        </p:nvSpPr>
        <p:spPr>
          <a:xfrm>
            <a:off x="7033979" y="548680"/>
            <a:ext cx="576064" cy="1008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7105987" y="620687"/>
            <a:ext cx="432048" cy="4200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7105987" y="1124744"/>
            <a:ext cx="43204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7033979" y="4206111"/>
            <a:ext cx="576064" cy="1008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/>
          <p:cNvSpPr/>
          <p:nvPr/>
        </p:nvSpPr>
        <p:spPr>
          <a:xfrm>
            <a:off x="7105987" y="4278119"/>
            <a:ext cx="432048" cy="39906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56"/>
          <p:cNvSpPr/>
          <p:nvPr/>
        </p:nvSpPr>
        <p:spPr>
          <a:xfrm>
            <a:off x="7105987" y="4782175"/>
            <a:ext cx="43204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6" name="Picture 4" descr="Смартфон, Значок, Современные, Символ, Черный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303" y="1556792"/>
            <a:ext cx="1841105" cy="260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Прямоугольник 67"/>
          <p:cNvSpPr/>
          <p:nvPr/>
        </p:nvSpPr>
        <p:spPr>
          <a:xfrm>
            <a:off x="7037923" y="2391162"/>
            <a:ext cx="576064" cy="1008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Прямоугольник 68"/>
          <p:cNvSpPr/>
          <p:nvPr/>
        </p:nvSpPr>
        <p:spPr>
          <a:xfrm>
            <a:off x="7109931" y="2463169"/>
            <a:ext cx="432048" cy="4200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Прямоугольник 72"/>
          <p:cNvSpPr/>
          <p:nvPr/>
        </p:nvSpPr>
        <p:spPr>
          <a:xfrm>
            <a:off x="7109931" y="2967226"/>
            <a:ext cx="43204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TextBox 73"/>
          <p:cNvSpPr txBox="1"/>
          <p:nvPr/>
        </p:nvSpPr>
        <p:spPr>
          <a:xfrm>
            <a:off x="1259632" y="5469031"/>
            <a:ext cx="690858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1. </a:t>
            </a:r>
            <a:r>
              <a:rPr lang="ru-RU" sz="2400" i="1" dirty="0" smtClean="0"/>
              <a:t>Многоколоночное размещение элементов;</a:t>
            </a:r>
            <a:endParaRPr lang="en-US" sz="2400" i="1" dirty="0" smtClean="0"/>
          </a:p>
          <a:p>
            <a:pPr algn="ctr"/>
            <a:r>
              <a:rPr lang="en-US" sz="2400" i="1" dirty="0" smtClean="0"/>
              <a:t>2. </a:t>
            </a:r>
            <a:r>
              <a:rPr lang="ru-RU" sz="2400" i="1" dirty="0" smtClean="0"/>
              <a:t>На меньшем экране меньше деталей.</a:t>
            </a:r>
          </a:p>
          <a:p>
            <a:pPr algn="ctr"/>
            <a:r>
              <a:rPr lang="ru-RU" sz="2400" i="1" dirty="0" smtClean="0"/>
              <a:t>И всё это в рамках </a:t>
            </a:r>
            <a:r>
              <a:rPr lang="ru-RU" sz="2400" b="1" i="1" dirty="0" smtClean="0"/>
              <a:t>одной</a:t>
            </a:r>
            <a:r>
              <a:rPr lang="ru-RU" sz="2400" i="1" dirty="0" smtClean="0"/>
              <a:t> страницы!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397030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 smtClean="0"/>
              <a:t>1. </a:t>
            </a:r>
            <a:r>
              <a:rPr lang="en-US" sz="6000" dirty="0" smtClean="0"/>
              <a:t>Viewport</a:t>
            </a:r>
            <a:endParaRPr lang="uk-UA" sz="6000" dirty="0"/>
          </a:p>
        </p:txBody>
      </p:sp>
    </p:spTree>
    <p:extLst>
      <p:ext uri="{BB962C8B-B14F-4D97-AF65-F5344CB8AC3E}">
        <p14:creationId xmlns:p14="http://schemas.microsoft.com/office/powerpoint/2010/main" val="252156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2269" y="4718754"/>
            <a:ext cx="85689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200" i="1" dirty="0" smtClean="0"/>
              <a:t>Проблема в том, что мобильные браузеры имеют очень интересный подход к отображению сайтов, который можно назвать «</a:t>
            </a:r>
            <a:r>
              <a:rPr lang="ru-RU" sz="2200" b="1" i="1" dirty="0" smtClean="0"/>
              <a:t>маленькое окно в большой мир</a:t>
            </a:r>
            <a:r>
              <a:rPr lang="ru-RU" sz="2200" i="1" dirty="0" smtClean="0"/>
              <a:t>». Откройте «консоль разработчика» и перейдите в «мобильный режим» (кнопка         ).</a:t>
            </a:r>
            <a:endParaRPr lang="ru-RU" sz="2200" i="1" dirty="0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5778976"/>
            <a:ext cx="438150" cy="3619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275856" y="107921"/>
            <a:ext cx="3276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/>
              <a:t>В чём проблема?</a:t>
            </a:r>
            <a:endParaRPr lang="ru-RU" sz="3200" b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755576" y="6165304"/>
            <a:ext cx="7560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hlinkClick r:id="rId3"/>
              </a:rPr>
              <a:t>http://</a:t>
            </a:r>
            <a:r>
              <a:rPr lang="en-US" sz="2800" b="1" i="1" dirty="0" smtClean="0">
                <a:hlinkClick r:id="rId3"/>
              </a:rPr>
              <a:t>files.courses.dp.ua/web/05/ex05.html</a:t>
            </a:r>
            <a:endParaRPr lang="ru-RU" sz="2800" b="1" i="1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910705"/>
            <a:ext cx="5367645" cy="3736041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233" y="908573"/>
            <a:ext cx="1994586" cy="3758813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39952" y="1497645"/>
            <a:ext cx="1196410" cy="117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092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5146" y="3049472"/>
            <a:ext cx="1196410" cy="117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563888" y="4437112"/>
            <a:ext cx="5256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 smtClean="0"/>
              <a:t>Использовать тег </a:t>
            </a:r>
            <a:r>
              <a:rPr lang="en-US" sz="2400" b="1" i="1" dirty="0" smtClean="0"/>
              <a:t>meta-viewport</a:t>
            </a:r>
            <a:r>
              <a:rPr lang="ru-RU" sz="2400" i="1" dirty="0" smtClean="0"/>
              <a:t>, который говорит браузеру, что необходимо ориентироваться на реальную ширину устройства. </a:t>
            </a:r>
            <a:endParaRPr lang="ru-RU" sz="24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779912" y="116632"/>
            <a:ext cx="2297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/>
              <a:t>Что делать?</a:t>
            </a:r>
            <a:endParaRPr lang="ru-RU" sz="32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56493"/>
            <a:ext cx="8424936" cy="571500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51" y="1556792"/>
            <a:ext cx="2808397" cy="5032648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4" name="Прямоугольник 3"/>
          <p:cNvSpPr/>
          <p:nvPr/>
        </p:nvSpPr>
        <p:spPr>
          <a:xfrm>
            <a:off x="3546407" y="1753361"/>
            <a:ext cx="5256584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&lt;meta name="viewport" content="width=device-width, initial-scale=1.0"&gt;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02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 smtClean="0"/>
              <a:t>2. </a:t>
            </a:r>
            <a:r>
              <a:rPr lang="ru-RU" sz="6000" dirty="0" err="1" smtClean="0"/>
              <a:t>Медиазапросы</a:t>
            </a:r>
            <a:endParaRPr lang="uk-UA" sz="6000" dirty="0"/>
          </a:p>
        </p:txBody>
      </p:sp>
    </p:spTree>
    <p:extLst>
      <p:ext uri="{BB962C8B-B14F-4D97-AF65-F5344CB8AC3E}">
        <p14:creationId xmlns:p14="http://schemas.microsoft.com/office/powerpoint/2010/main" val="336659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4923</TotalTime>
  <Words>685</Words>
  <Application>Microsoft Office PowerPoint</Application>
  <PresentationFormat>Экран (4:3)</PresentationFormat>
  <Paragraphs>115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6" baseType="lpstr">
      <vt:lpstr>Arial</vt:lpstr>
      <vt:lpstr>Calibri</vt:lpstr>
      <vt:lpstr>Courier New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user</cp:lastModifiedBy>
  <cp:revision>733</cp:revision>
  <dcterms:created xsi:type="dcterms:W3CDTF">2014-11-20T09:08:59Z</dcterms:created>
  <dcterms:modified xsi:type="dcterms:W3CDTF">2018-01-28T17:35:19Z</dcterms:modified>
</cp:coreProperties>
</file>